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"/>
  </p:notesMasterIdLst>
  <p:sldIdLst>
    <p:sldId id="256" r:id="rId2"/>
    <p:sldId id="257" r:id="rId3"/>
    <p:sldId id="262" r:id="rId4"/>
    <p:sldId id="259" r:id="rId5"/>
    <p:sldId id="261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F8"/>
    <a:srgbClr val="BB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43E60-EAEC-4AA8-97C4-962BD7C35F84}" v="3" dt="2020-12-25T13:11:56.025"/>
    <p1510:client id="{CC06EBF5-3AD8-4DBA-911A-092FE18E99EB}" v="23" dt="2020-12-25T13:05:42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067B7-8CC4-4CF3-8903-49547F47C90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0BF8-B9A8-4EB0-AA90-ED6710EF37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65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BF8-B9A8-4EB0-AA90-ED6710EF370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40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4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72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4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08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4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0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4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2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9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7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7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0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8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4301C-5BD8-459A-AA40-082FAE6DD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889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Общая характеристика </a:t>
            </a:r>
            <a:r>
              <a:rPr lang="ru-RU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блейд</a:t>
            </a:r>
            <a:r>
              <a:rPr lang="ru-RU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-серверов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D54E4F-ECB5-4298-A26C-3BC3DB99A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48" y="6211493"/>
            <a:ext cx="4343136" cy="556475"/>
          </a:xfrm>
        </p:spPr>
        <p:txBody>
          <a:bodyPr>
            <a:normAutofit/>
          </a:bodyPr>
          <a:lstStyle/>
          <a:p>
            <a:r>
              <a:rPr lang="ru-RU" sz="1400" dirty="0"/>
              <a:t>Выполнил: студент ИВТ-126 </a:t>
            </a:r>
            <a:r>
              <a:rPr lang="ru-RU" sz="1400" dirty="0" err="1"/>
              <a:t>Клевакин</a:t>
            </a:r>
            <a:r>
              <a:rPr lang="ru-RU" sz="1400" dirty="0"/>
              <a:t> Д.Д.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46B1A2-4CEA-4F02-B6F6-689E4619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978" y="3509963"/>
            <a:ext cx="393437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514EA-937E-49D8-A5BE-EF92CD37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255796"/>
            <a:ext cx="5552661" cy="678483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blade-server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A01C42-C27B-4281-8740-1B2BB7355355}"/>
              </a:ext>
            </a:extLst>
          </p:cNvPr>
          <p:cNvSpPr/>
          <p:nvPr/>
        </p:nvSpPr>
        <p:spPr>
          <a:xfrm>
            <a:off x="361392" y="1001246"/>
            <a:ext cx="11018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 (от англ. </a:t>
            </a:r>
            <a:r>
              <a:rPr lang="ru-RU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blade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«лезвие») – это компьютерный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с компонентами, вынесенными и обобщенными в корзине для уменьшения занимаемого пространства.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-серверы называют также 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ультракомпактными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серверами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375299-F086-4596-B673-6DEB8292387E}"/>
              </a:ext>
            </a:extLst>
          </p:cNvPr>
          <p:cNvSpPr/>
          <p:nvPr/>
        </p:nvSpPr>
        <p:spPr>
          <a:xfrm>
            <a:off x="361392" y="2317324"/>
            <a:ext cx="65525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структура</a:t>
            </a:r>
          </a:p>
          <a:p>
            <a:pPr algn="just" fontAlgn="base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-сервере отсутствуют или вынесены наружу некоторые типичные компоненты, традиционно присутствующие в компьютере. Функции питания, охлаждения сетевого подключения, подключения жёстких дисков,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межсерверных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соединений и управления могут быть возложены на внешние агрегаты. Вместе с ними набор серверов образует так называемую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-систему.</a:t>
            </a:r>
          </a:p>
          <a:p>
            <a:pPr algn="just" fontAlgn="base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Обязательно должны быть размещены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-сервере процессор и оперативная память, остальные компоненты принципиально могут быть вынесены в корзину.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AA2052-E4F4-41EC-883F-21A4196E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45" y="2749468"/>
            <a:ext cx="4932797" cy="33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8D49C-52AA-42D6-81E4-1A6DC9E37FDD}"/>
              </a:ext>
            </a:extLst>
          </p:cNvPr>
          <p:cNvSpPr/>
          <p:nvPr/>
        </p:nvSpPr>
        <p:spPr>
          <a:xfrm>
            <a:off x="7259216" y="737373"/>
            <a:ext cx="42734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Модули</a:t>
            </a:r>
            <a:r>
              <a:rPr lang="ru-RU" dirty="0"/>
              <a:t> (лезвия) - это, по сути, отдельные серверы особым образом скомпонованные. В них нет системы охлаждения (кроме радиаторов на процессорах для теплоотвода), блоков питания, порой, даже USB и сетевые порты вынесены в шасси. Так как в лезвиях есть только процессоры, оперативная память, иногда видеокарты и накопители.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E05977-C341-4018-8CC7-FF3DF13B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297" y="3822125"/>
            <a:ext cx="4164049" cy="2862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2F77A-09F5-4679-B36B-3537CC947469}"/>
              </a:ext>
            </a:extLst>
          </p:cNvPr>
          <p:cNvSpPr txBox="1"/>
          <p:nvPr/>
        </p:nvSpPr>
        <p:spPr>
          <a:xfrm>
            <a:off x="9395924" y="6530558"/>
            <a:ext cx="2724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Лезвие </a:t>
            </a:r>
            <a:r>
              <a:rPr lang="ru-RU" sz="1400" dirty="0" err="1"/>
              <a:t>блейд</a:t>
            </a:r>
            <a:r>
              <a:rPr lang="ru-RU" sz="1400" dirty="0"/>
              <a:t>-сервера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236A83-08B1-4C62-BEDA-B0466FD00234}"/>
              </a:ext>
            </a:extLst>
          </p:cNvPr>
          <p:cNvSpPr/>
          <p:nvPr/>
        </p:nvSpPr>
        <p:spPr>
          <a:xfrm>
            <a:off x="547397" y="7373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шасси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-серверов, предоставляющая им доступ к общим компонентам, например, блокам питания и сетевым контроллерам.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141ED-BA8B-4819-A9B6-5EC0EF10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54" y="2587289"/>
            <a:ext cx="3915132" cy="3704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FEC66-D575-4B00-86BC-67C82BC9CF4F}"/>
              </a:ext>
            </a:extLst>
          </p:cNvPr>
          <p:cNvSpPr txBox="1"/>
          <p:nvPr/>
        </p:nvSpPr>
        <p:spPr>
          <a:xfrm>
            <a:off x="1017653" y="6376670"/>
            <a:ext cx="1958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Шасси </a:t>
            </a:r>
            <a:r>
              <a:rPr lang="ru-RU" sz="1400" dirty="0" err="1"/>
              <a:t>блейд</a:t>
            </a:r>
            <a:r>
              <a:rPr lang="ru-RU" sz="1400" dirty="0"/>
              <a:t>-сервера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88725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AF4083-D66F-4337-834D-62313A5D0616}"/>
              </a:ext>
            </a:extLst>
          </p:cNvPr>
          <p:cNvSpPr/>
          <p:nvPr/>
        </p:nvSpPr>
        <p:spPr>
          <a:xfrm>
            <a:off x="3060441" y="1010966"/>
            <a:ext cx="8602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-системы состоят из набора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-серверов и внешних компонентов, обеспечивающих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невычислительные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функции. Как правило, за пределы серверной материнской платы выносят компоненты, создающие много тепла, занимающие много места, а также повторяющиеся по функциям между серверами. Их ресурсы могут быть распределены между всем набором серверов. Деление на встроенные и внешние функции варьируется у разных производителей.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5840EA-F9E8-4E7D-8656-52DBBBB109A0}"/>
              </a:ext>
            </a:extLst>
          </p:cNvPr>
          <p:cNvSpPr/>
          <p:nvPr/>
        </p:nvSpPr>
        <p:spPr>
          <a:xfrm>
            <a:off x="3999722" y="333818"/>
            <a:ext cx="6096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Внешние подключаемые блоки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B95451-B859-4664-909B-AACBFE17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20" y="2966518"/>
            <a:ext cx="5784544" cy="37629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4476D7-35B8-4DBA-A950-70CDD84B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7" y="1010966"/>
            <a:ext cx="2657475" cy="58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B3D1FF-D521-4EC5-9E11-24FF036952C5}"/>
              </a:ext>
            </a:extLst>
          </p:cNvPr>
          <p:cNvSpPr/>
          <p:nvPr/>
        </p:nvSpPr>
        <p:spPr>
          <a:xfrm>
            <a:off x="569168" y="734162"/>
            <a:ext cx="10758196" cy="5122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Источники питания.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 Преобразователь напряжения питания, как правило, создается общим для всей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блейд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-системы. Он может быть как вмонтирован внутрь неё, так и вынесен в отдельный блок. По сравнению с суммой отдельных блоков питания, единый источник питания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блейд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-систем — один из самых весомых источников экономии пространства, энергопотребления и числа электронных компонентов.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Сетевые подключения.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 Современные сетевые интерфейсы рассчитаны на чрезвычайно большие скорости передачи данных через токопроводящие и оптические кабели. Такая аппаратура дорога́ и занимает место в конструкции сервера. Объединение сетевых интерфейсов в одно устройство или использование специальных </a:t>
            </a:r>
            <a:r>
              <a:rPr lang="ru-RU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блейд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-слотов, занятых исключительно работой с сетью, позволяет сократить количество разъемов и снизить стоимость каждого из подключений.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ea typeface="Calibri" panose="020F0502020204030204" pitchFamily="34" charset="0"/>
                <a:cs typeface="Times New Roman" panose="02020603050405020304" pitchFamily="18" charset="0"/>
              </a:rPr>
              <a:t>Охлаждение. </a:t>
            </a:r>
            <a:r>
              <a:rPr lang="ru-RU" sz="1600" dirty="0"/>
              <a:t>Традиционная конструкция серверов пытается сбалансировать плотность размещения электронных компонентов и возможность циркуляции охлаждающего воздуха между ними. В </a:t>
            </a:r>
            <a:r>
              <a:rPr lang="ru-RU" sz="1600" dirty="0" err="1"/>
              <a:t>блейд</a:t>
            </a:r>
            <a:r>
              <a:rPr lang="ru-RU" sz="1600" dirty="0"/>
              <a:t>-конструкциях количество выступающих и крупных частей сведено к улучшающему охлаждению модулей минимуму.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/>
              <a:t>Использование дисковых накопителей. </a:t>
            </a:r>
            <a:r>
              <a:rPr lang="ru-RU" sz="1600" dirty="0"/>
              <a:t>Хотя для хранения объёмов данных и программ необходимы значительные ёмкости, им не обязательно размещаться локально. Специальное решение в виде </a:t>
            </a:r>
            <a:r>
              <a:rPr lang="ru-RU" sz="1600" dirty="0" err="1"/>
              <a:t>блейд</a:t>
            </a:r>
            <a:r>
              <a:rPr lang="ru-RU" sz="1600" dirty="0"/>
              <a:t>-системы, загружаемой через сеть хранения данных, позволяет создать исключительно надежную и компактную серверную систему.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40934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53E28-18F9-45BD-97A6-91B35A0BB456}"/>
              </a:ext>
            </a:extLst>
          </p:cNvPr>
          <p:cNvSpPr/>
          <p:nvPr/>
        </p:nvSpPr>
        <p:spPr>
          <a:xfrm>
            <a:off x="5598366" y="1696095"/>
            <a:ext cx="621418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                                                 Недостатки:</a:t>
            </a:r>
          </a:p>
          <a:p>
            <a:pPr algn="just"/>
            <a:r>
              <a:rPr lang="ru-RU" b="1" dirty="0"/>
              <a:t>-</a:t>
            </a:r>
            <a:r>
              <a:rPr lang="ru-RU" dirty="0"/>
              <a:t> </a:t>
            </a:r>
            <a:r>
              <a:rPr lang="ru-RU" sz="1600" dirty="0"/>
              <a:t>отсутствие общего стандарта и общей платформы;</a:t>
            </a:r>
          </a:p>
          <a:p>
            <a:pPr algn="just"/>
            <a:r>
              <a:rPr lang="ru-RU" sz="1600" dirty="0"/>
              <a:t>- одна точка отказа в большинстве </a:t>
            </a:r>
            <a:r>
              <a:rPr lang="ru-RU" sz="1600" dirty="0" err="1"/>
              <a:t>Blade</a:t>
            </a:r>
            <a:r>
              <a:rPr lang="ru-RU" sz="1600" dirty="0"/>
              <a:t>-систем: само шасси —        это  точка отказа системы. </a:t>
            </a:r>
          </a:p>
          <a:p>
            <a:pPr algn="just"/>
            <a:r>
              <a:rPr lang="ru-RU" sz="1600" dirty="0"/>
              <a:t>- низкая эффективность для вычислительных систем. Тут играет роль то, что в пределах одного «</a:t>
            </a:r>
            <a:r>
              <a:rPr lang="ru-RU" sz="1600" dirty="0" err="1"/>
              <a:t>блейда</a:t>
            </a:r>
            <a:r>
              <a:rPr lang="ru-RU" sz="1600" dirty="0"/>
              <a:t>» много видеокарт разместить не получится, соответственно, мощностей для высокопроизводительных вычислений может не хватить.</a:t>
            </a:r>
          </a:p>
          <a:p>
            <a:pPr algn="just"/>
            <a:r>
              <a:rPr lang="ru-RU" sz="1600" dirty="0"/>
              <a:t>- ограниченный класс приложений, выполняемых «</a:t>
            </a:r>
            <a:r>
              <a:rPr lang="ru-RU" sz="1600" dirty="0" err="1"/>
              <a:t>Blade`ами</a:t>
            </a:r>
            <a:r>
              <a:rPr lang="ru-RU" sz="1600" dirty="0"/>
              <a:t>; </a:t>
            </a:r>
          </a:p>
          <a:p>
            <a:pPr algn="just"/>
            <a:r>
              <a:rPr lang="ru-RU" sz="1600" dirty="0"/>
              <a:t>- плохие возможности внутренней расширяемости </a:t>
            </a:r>
            <a:r>
              <a:rPr lang="ru-RU" sz="1600" dirty="0" err="1"/>
              <a:t>Blade</a:t>
            </a:r>
            <a:r>
              <a:rPr lang="ru-RU" sz="1600" dirty="0"/>
              <a:t>-серверов: отсутствие возможности устанавливать платы расширения в серверы, малые объёмы оперативной памяти;</a:t>
            </a:r>
          </a:p>
          <a:p>
            <a:pPr algn="just"/>
            <a:r>
              <a:rPr lang="ru-RU" sz="1600" dirty="0"/>
              <a:t>- ограниченный размер внутренней дисковой подсистемы – сервер как правило имеет разъем под 2 жестких диска 2,5. Это связано с тем, что </a:t>
            </a:r>
            <a:r>
              <a:rPr lang="ru-RU" sz="1600" dirty="0" err="1"/>
              <a:t>блейд</a:t>
            </a:r>
            <a:r>
              <a:rPr lang="ru-RU" sz="1600" dirty="0"/>
              <a:t>-серверы применяются под задачи виртуализации и подразумевается использование внешнего массива.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6B80C1-D05B-4BEE-B2E8-CFED2BE664B9}"/>
              </a:ext>
            </a:extLst>
          </p:cNvPr>
          <p:cNvSpPr/>
          <p:nvPr/>
        </p:nvSpPr>
        <p:spPr>
          <a:xfrm>
            <a:off x="469300" y="434482"/>
            <a:ext cx="114179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 </a:t>
            </a:r>
            <a:r>
              <a:rPr lang="ru-RU" b="1" dirty="0"/>
              <a:t>Преимущества использования </a:t>
            </a:r>
            <a:r>
              <a:rPr lang="ru-RU" b="1" dirty="0" err="1"/>
              <a:t>Blade</a:t>
            </a:r>
            <a:r>
              <a:rPr lang="ru-RU" b="1" dirty="0"/>
              <a:t>-серверов:</a:t>
            </a:r>
          </a:p>
          <a:p>
            <a:pPr algn="just"/>
            <a:r>
              <a:rPr lang="ru-RU" sz="1600" dirty="0"/>
              <a:t>- уменьшение стоимости и повышение надежности системы питания и охлаждения; </a:t>
            </a:r>
          </a:p>
          <a:p>
            <a:pPr algn="just"/>
            <a:r>
              <a:rPr lang="ru-RU" sz="1600" dirty="0"/>
              <a:t> - сокращение количества коммутационных проводов;   </a:t>
            </a:r>
          </a:p>
          <a:p>
            <a:pPr algn="just"/>
            <a:r>
              <a:rPr lang="ru-RU" sz="1600" dirty="0"/>
              <a:t>- повышение удобства управления системой; </a:t>
            </a:r>
          </a:p>
          <a:p>
            <a:pPr algn="just"/>
            <a:r>
              <a:rPr lang="ru-RU" sz="1600" dirty="0"/>
              <a:t>- уменьшение занимаемого объема; </a:t>
            </a:r>
          </a:p>
          <a:p>
            <a:pPr algn="just"/>
            <a:r>
              <a:rPr lang="ru-RU" sz="1600" dirty="0"/>
              <a:t>- уменьшение энергопотребления и выделяемого тепла; </a:t>
            </a:r>
          </a:p>
          <a:p>
            <a:pPr algn="just"/>
            <a:r>
              <a:rPr lang="ru-RU" sz="1600" dirty="0"/>
              <a:t>- высокая масштабируемость; </a:t>
            </a:r>
          </a:p>
          <a:p>
            <a:pPr algn="just"/>
            <a:r>
              <a:rPr lang="ru-RU" sz="1600" dirty="0"/>
              <a:t>-гибкость.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CB78C9-3BE0-4F43-A0B8-A0C30385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0" y="2798602"/>
            <a:ext cx="4746853" cy="36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9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27D2688-1419-4760-BAE3-F5F8267DEBF0}"/>
              </a:ext>
            </a:extLst>
          </p:cNvPr>
          <p:cNvSpPr/>
          <p:nvPr/>
        </p:nvSpPr>
        <p:spPr>
          <a:xfrm>
            <a:off x="562947" y="865659"/>
            <a:ext cx="1106610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                                            </a:t>
            </a:r>
            <a:r>
              <a:rPr lang="ru-RU" sz="2000" b="1" dirty="0">
                <a:latin typeface="Times New Roman" panose="02020603050405020304" pitchFamily="18" charset="0"/>
              </a:rPr>
              <a:t>Области применения</a:t>
            </a:r>
          </a:p>
          <a:p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</a:rPr>
              <a:t>В стандартных серверных стойках минимальный размер сервера принято называть </a:t>
            </a:r>
            <a:r>
              <a:rPr lang="ru-RU" b="1" dirty="0">
                <a:latin typeface="Times New Roman" panose="02020603050405020304" pitchFamily="18" charset="0"/>
              </a:rPr>
              <a:t>1U</a:t>
            </a:r>
            <a:r>
              <a:rPr lang="ru-RU" dirty="0">
                <a:latin typeface="Times New Roman" panose="02020603050405020304" pitchFamily="18" charset="0"/>
              </a:rPr>
              <a:t> или </a:t>
            </a:r>
            <a:r>
              <a:rPr lang="ru-RU" b="1" dirty="0">
                <a:latin typeface="Times New Roman" panose="02020603050405020304" pitchFamily="18" charset="0"/>
              </a:rPr>
              <a:t>1 юнит</a:t>
            </a:r>
            <a:r>
              <a:rPr lang="ru-RU" dirty="0">
                <a:latin typeface="Times New Roman" panose="02020603050405020304" pitchFamily="18" charset="0"/>
              </a:rPr>
              <a:t> (19 дюймов в ширину х 1,75 дюйма в высоту). Как правило, такие стойки вмещают 42 юнита оборудования, то есть максимум 42 сервера. Использование </a:t>
            </a:r>
            <a:r>
              <a:rPr lang="ru-RU" dirty="0" err="1">
                <a:latin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</a:rPr>
              <a:t>-серверов позволяет обойти это ограничение не выходя за размеры стандартной стойки и разместить до 100 серверов в каждой.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</a:rPr>
              <a:t>-серверы особенно эффективны для решения специфических задач: веб-хостинга, организации кластеров. Серверы в стойке, как правило, поддерживают горячую замену.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</a:rPr>
              <a:t>Хотя технология построения </a:t>
            </a:r>
            <a:r>
              <a:rPr lang="ru-RU" dirty="0" err="1">
                <a:latin typeface="Times New Roman" panose="02020603050405020304" pitchFamily="18" charset="0"/>
              </a:rPr>
              <a:t>блейд</a:t>
            </a:r>
            <a:r>
              <a:rPr lang="ru-RU" dirty="0">
                <a:latin typeface="Times New Roman" panose="02020603050405020304" pitchFamily="18" charset="0"/>
              </a:rPr>
              <a:t>-систем не является закрытой (принадлежащей какой-то одной компании), при использовании компонентов одного производителя возникает меньше проблем с инсталляцией и настройкой. Стандартизация сопряжений могла бы сделать технологию доступнее для пользователя и расширить выбор поставщиков.</a:t>
            </a:r>
          </a:p>
        </p:txBody>
      </p:sp>
    </p:spTree>
    <p:extLst>
      <p:ext uri="{BB962C8B-B14F-4D97-AF65-F5344CB8AC3E}">
        <p14:creationId xmlns:p14="http://schemas.microsoft.com/office/powerpoint/2010/main" val="1073080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1552</TotalTime>
  <Words>435</Words>
  <Application>Microsoft Office PowerPoint</Application>
  <PresentationFormat>Широкоэкранный</PresentationFormat>
  <Paragraphs>39</Paragraphs>
  <Slides>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Mesh</vt:lpstr>
      <vt:lpstr>Общая характеристика блейд-серверов</vt:lpstr>
      <vt:lpstr>Что такое blade-server?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Общая характеристика блейд-серверов</dc:title>
  <dc:creator>User</dc:creator>
  <cp:lastModifiedBy>User</cp:lastModifiedBy>
  <cp:revision>39</cp:revision>
  <dcterms:created xsi:type="dcterms:W3CDTF">2020-11-11T11:05:42Z</dcterms:created>
  <dcterms:modified xsi:type="dcterms:W3CDTF">2020-12-25T13:12:07Z</dcterms:modified>
</cp:coreProperties>
</file>